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19"/>
  </p:notesMasterIdLst>
  <p:sldIdLst>
    <p:sldId id="298" r:id="rId2"/>
    <p:sldId id="310" r:id="rId3"/>
    <p:sldId id="260" r:id="rId4"/>
    <p:sldId id="265" r:id="rId5"/>
    <p:sldId id="267" r:id="rId6"/>
    <p:sldId id="271" r:id="rId7"/>
    <p:sldId id="273" r:id="rId8"/>
    <p:sldId id="275" r:id="rId9"/>
    <p:sldId id="278" r:id="rId10"/>
    <p:sldId id="304" r:id="rId11"/>
    <p:sldId id="306" r:id="rId12"/>
    <p:sldId id="282" r:id="rId13"/>
    <p:sldId id="309" r:id="rId14"/>
    <p:sldId id="284" r:id="rId15"/>
    <p:sldId id="286" r:id="rId16"/>
    <p:sldId id="308" r:id="rId17"/>
    <p:sldId id="30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7473" autoAdjust="0"/>
  </p:normalViewPr>
  <p:slideViewPr>
    <p:cSldViewPr>
      <p:cViewPr>
        <p:scale>
          <a:sx n="80" d="100"/>
          <a:sy n="80" d="100"/>
        </p:scale>
        <p:origin x="-1522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30F45-E074-4593-A3A3-D8E6BC9089EE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6AF44-8F28-492E-85FA-A45DD3955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614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6AF44-8F28-492E-85FA-A45DD3955C4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193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6AF44-8F28-492E-85FA-A45DD3955C4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491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6AF44-8F28-492E-85FA-A45DD3955C4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1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6AF44-8F28-492E-85FA-A45DD3955C4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16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6AF44-8F28-492E-85FA-A45DD3955C4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31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6AF44-8F28-492E-85FA-A45DD3955C4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1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02.11.2017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1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jpe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9992" y="980728"/>
            <a:ext cx="3960440" cy="432048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Физкультурно-спортивное общество «Динамо» – общественное объединение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097299"/>
              </p:ext>
            </p:extLst>
          </p:nvPr>
        </p:nvGraphicFramePr>
        <p:xfrm>
          <a:off x="611560" y="836712"/>
          <a:ext cx="2952328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" name="CorelDRAW" r:id="rId3" imgW="5342040" imgH="10733400" progId="CorelDraw.Graphic.17">
                  <p:embed/>
                </p:oleObj>
              </mc:Choice>
              <mc:Fallback>
                <p:oleObj name="CorelDRAW" r:id="rId3" imgW="5342040" imgH="10733400" progId="CorelDraw.Graphic.17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836712"/>
                        <a:ext cx="2952328" cy="5112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812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Фото Олимпийцы\Без имени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540" y="1996609"/>
            <a:ext cx="1691108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1" name="Picture 3" descr="E:\Фото Олимпийцы\Без имени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1" y="2012418"/>
            <a:ext cx="1569851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2" name="Picture 4" descr="E:\Фото Олимпийцы\Без имени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085" y="1996609"/>
            <a:ext cx="1635551" cy="21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3" name="Picture 5" descr="E:\Фото Олимпийцы\Без имени-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84984"/>
            <a:ext cx="1631633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4" name="Picture 6" descr="E:\Фото Олимпийцы\Без имени-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14" y="3284984"/>
            <a:ext cx="1622541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5" name="Picture 7" descr="E:\Фото Олимпийцы\Без имени-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64" y="4589437"/>
            <a:ext cx="1649108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6" name="Picture 8" descr="E:\Фото Олимпийцы\Без имени-7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3" y="4581128"/>
            <a:ext cx="1641224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7" name="Picture 9" descr="E:\Фото Олимпийцы\Без имени-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084" y="4570387"/>
            <a:ext cx="1623237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747452"/>
              </p:ext>
            </p:extLst>
          </p:nvPr>
        </p:nvGraphicFramePr>
        <p:xfrm>
          <a:off x="468448" y="188640"/>
          <a:ext cx="919596" cy="1731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4" name="CorelDRAW" r:id="rId12" imgW="3206802" imgH="6440040" progId="CorelDraw.Graphic.17">
                  <p:embed/>
                </p:oleObj>
              </mc:Choice>
              <mc:Fallback>
                <p:oleObj name="CorelDRAW" r:id="rId12" imgW="3206802" imgH="6440040" progId="CorelDraw.Graphic.17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448" y="188640"/>
                        <a:ext cx="919596" cy="17316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одзаголовок 2"/>
          <p:cNvSpPr txBox="1">
            <a:spLocks/>
          </p:cNvSpPr>
          <p:nvPr/>
        </p:nvSpPr>
        <p:spPr>
          <a:xfrm>
            <a:off x="928246" y="332656"/>
            <a:ext cx="7964234" cy="1584176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Наиболее успешными стали выступления динамовских спортсменов на  летних Олимпийских играх 2016 года </a:t>
            </a:r>
          </a:p>
          <a:p>
            <a:r>
              <a:rPr lang="ru-RU" sz="2000" dirty="0"/>
              <a:t>в Рио де Жанейро. Они завоевали для страны 16 олимпийских медалей, в том числе  3 золотые, 5 серебряных и 8 бронзовых. </a:t>
            </a:r>
            <a:endParaRPr lang="ru-RU" sz="2000" dirty="0" smtClean="0"/>
          </a:p>
          <a:p>
            <a:pPr lvl="1"/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538342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373216"/>
            <a:ext cx="8208912" cy="1872208"/>
          </a:xfrm>
        </p:spPr>
        <p:txBody>
          <a:bodyPr>
            <a:noAutofit/>
          </a:bodyPr>
          <a:lstStyle/>
          <a:p>
            <a:pPr lvl="1"/>
            <a:r>
              <a:rPr lang="ru-RU" sz="1600" dirty="0"/>
              <a:t>Успешно выступила динамовская спортивная дружина на домашней Всемирной Универсиаде в городе Алматы в январе-феврале 2017 года и на завершившейся недавно Всемирной летней Универсиаде в китайском Тайбэе</a:t>
            </a:r>
            <a:r>
              <a:rPr lang="ru-RU" sz="1200" dirty="0"/>
              <a:t>.</a:t>
            </a:r>
          </a:p>
          <a:p>
            <a:pPr lvl="1"/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18434" name="Picture 2" descr="E:\Фото Олимпийцы\Без имени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174" y="3175921"/>
            <a:ext cx="1572539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5" name="Picture 3" descr="E:\Фото Олимпийцы\Без имени-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062" y="206640"/>
            <a:ext cx="1599651" cy="21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6" name="Picture 4" descr="E:\Фото Олимпийцы\Без имени-14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14" y="188640"/>
            <a:ext cx="1572538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7" name="Picture 5" descr="E:\Фото Олимпийцы\Без имени-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628" y="3163499"/>
            <a:ext cx="1553307" cy="2062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8" name="Picture 6" descr="E:\Фото Олимпийцы\Без имени-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00356"/>
            <a:ext cx="1599652" cy="21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9" name="Picture 7" descr="E:\Фото Олимпийцы\Без имени-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55" y="150383"/>
            <a:ext cx="1599651" cy="21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40" name="Picture 8" descr="E:\Фото Олимпийцы\Без имени-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00356"/>
            <a:ext cx="1599651" cy="21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41" name="Picture 9" descr="E:\Фото Олимпийцы\Без имени-10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0" y="3068960"/>
            <a:ext cx="1624507" cy="2157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33768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317264"/>
            <a:ext cx="4392489" cy="414908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dirty="0"/>
              <a:t>В</a:t>
            </a:r>
            <a:r>
              <a:rPr lang="ru-RU" sz="2000" dirty="0" smtClean="0">
                <a:solidFill>
                  <a:schemeClr val="tx1"/>
                </a:solidFill>
              </a:rPr>
              <a:t> соответствии с  Указом Президента РК «О Концепции развития спорта в РК на период с 2016 до 2025 года» принята </a:t>
            </a:r>
            <a:r>
              <a:rPr lang="ru-RU" sz="2000" b="1" dirty="0" smtClean="0">
                <a:solidFill>
                  <a:schemeClr val="tx1"/>
                </a:solidFill>
              </a:rPr>
              <a:t>Стратегия развития ФСО «Динамо» на период </a:t>
            </a:r>
            <a:r>
              <a:rPr lang="ru-RU" sz="2000" dirty="0" smtClean="0">
                <a:solidFill>
                  <a:schemeClr val="tx1"/>
                </a:solidFill>
              </a:rPr>
              <a:t>до 2025 года.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основные </a:t>
            </a:r>
            <a:r>
              <a:rPr lang="ru-RU" sz="2000" b="1" dirty="0">
                <a:solidFill>
                  <a:schemeClr val="tx1"/>
                </a:solidFill>
              </a:rPr>
              <a:t>цели </a:t>
            </a:r>
            <a:r>
              <a:rPr lang="ru-RU" sz="2000" b="1" dirty="0" smtClean="0"/>
              <a:t>стратегии</a:t>
            </a:r>
            <a:r>
              <a:rPr lang="ru-RU" sz="2000" b="1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1.Модернизация </a:t>
            </a:r>
            <a:r>
              <a:rPr lang="ru-RU" sz="2000" dirty="0">
                <a:solidFill>
                  <a:schemeClr val="tx1"/>
                </a:solidFill>
              </a:rPr>
              <a:t>материально-технической </a:t>
            </a:r>
            <a:r>
              <a:rPr lang="ru-RU" sz="2000" dirty="0" smtClean="0">
                <a:solidFill>
                  <a:schemeClr val="tx1"/>
                </a:solidFill>
              </a:rPr>
              <a:t>базы. Проведение реконструкции спорткомплексов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 smtClean="0"/>
              <a:t>4-х </a:t>
            </a:r>
            <a:r>
              <a:rPr lang="ru-RU" sz="2000" dirty="0" smtClean="0">
                <a:solidFill>
                  <a:schemeClr val="tx1"/>
                </a:solidFill>
              </a:rPr>
              <a:t>филиалах: г.Алматы, </a:t>
            </a:r>
            <a:r>
              <a:rPr lang="ru-RU" sz="2000" dirty="0" err="1" smtClean="0">
                <a:solidFill>
                  <a:schemeClr val="tx1"/>
                </a:solidFill>
              </a:rPr>
              <a:t>г.Уральск</a:t>
            </a:r>
            <a:r>
              <a:rPr lang="ru-RU" sz="2000" dirty="0" smtClean="0">
                <a:solidFill>
                  <a:schemeClr val="tx1"/>
                </a:solidFill>
              </a:rPr>
              <a:t>,       </a:t>
            </a:r>
            <a:r>
              <a:rPr lang="ru-RU" sz="2000" dirty="0" err="1" smtClean="0">
                <a:solidFill>
                  <a:schemeClr val="tx1"/>
                </a:solidFill>
              </a:rPr>
              <a:t>г.Кызылорда</a:t>
            </a:r>
            <a:r>
              <a:rPr lang="ru-RU" sz="2000" dirty="0" smtClean="0">
                <a:solidFill>
                  <a:schemeClr val="tx1"/>
                </a:solidFill>
              </a:rPr>
              <a:t> и </a:t>
            </a:r>
            <a:r>
              <a:rPr lang="ru-RU" sz="2000" dirty="0" err="1" smtClean="0">
                <a:solidFill>
                  <a:schemeClr val="tx1"/>
                </a:solidFill>
              </a:rPr>
              <a:t>г.Шымкент</a:t>
            </a:r>
            <a:r>
              <a:rPr lang="ru-RU" sz="2000" dirty="0" smtClean="0">
                <a:solidFill>
                  <a:schemeClr val="tx1"/>
                </a:solidFill>
              </a:rPr>
              <a:t>, являющихся собственностью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ФСО «Динамо».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 2.</a:t>
            </a:r>
            <a:r>
              <a:rPr lang="ru-RU" sz="2000" dirty="0" smtClean="0"/>
              <a:t>Строительство </a:t>
            </a:r>
            <a:r>
              <a:rPr lang="ru-RU" sz="2000" dirty="0" smtClean="0">
                <a:solidFill>
                  <a:schemeClr val="tx1"/>
                </a:solidFill>
              </a:rPr>
              <a:t>дополнительных спортивных объектов.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Проведение текущего ремонта и улучшение материальной базы всех филиалов.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6387" name="Picture 3" descr="C:\Users\Аргимбаев\Desktop\Фотооо\Шеф Олимпицам\IMG_78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/>
          <a:stretch/>
        </p:blipFill>
        <p:spPr bwMode="auto">
          <a:xfrm>
            <a:off x="467544" y="377707"/>
            <a:ext cx="3909772" cy="2259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4" name="Picture 2" descr="C:\Users\Аргимбаев\Desktop\359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6" y="2869032"/>
            <a:ext cx="3999437" cy="118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Аргимбаев\Desktop\IMG_20170904_144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16" y="4267959"/>
            <a:ext cx="3888400" cy="2276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002421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556" y="404664"/>
            <a:ext cx="4864124" cy="576064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3</a:t>
            </a:r>
            <a:r>
              <a:rPr lang="ru-RU" sz="1800" dirty="0" smtClean="0">
                <a:solidFill>
                  <a:schemeClr val="tx1"/>
                </a:solidFill>
              </a:rPr>
              <a:t>. Совершенствование </a:t>
            </a:r>
            <a:r>
              <a:rPr lang="ru-RU" sz="1800" dirty="0">
                <a:solidFill>
                  <a:schemeClr val="tx1"/>
                </a:solidFill>
              </a:rPr>
              <a:t>служебно-прикладных видов спорта.  </a:t>
            </a:r>
            <a:r>
              <a:rPr lang="ru-RU" sz="1800" dirty="0" smtClean="0">
                <a:solidFill>
                  <a:schemeClr val="tx1"/>
                </a:solidFill>
              </a:rPr>
              <a:t>Проведение ежегодных Спартакиад ФСО и межведомственных Чемпионатов с </a:t>
            </a:r>
            <a:r>
              <a:rPr lang="ru-RU" sz="1800" dirty="0">
                <a:solidFill>
                  <a:schemeClr val="tx1"/>
                </a:solidFill>
              </a:rPr>
              <a:t>охватом более </a:t>
            </a:r>
            <a:r>
              <a:rPr lang="ru-RU" sz="1800" dirty="0" smtClean="0">
                <a:solidFill>
                  <a:schemeClr val="tx1"/>
                </a:solidFill>
              </a:rPr>
              <a:t>15000 </a:t>
            </a:r>
            <a:r>
              <a:rPr lang="ru-RU" sz="1800" dirty="0">
                <a:solidFill>
                  <a:schemeClr val="tx1"/>
                </a:solidFill>
              </a:rPr>
              <a:t>человек. </a:t>
            </a:r>
            <a:r>
              <a:rPr lang="ru-RU" sz="1800" dirty="0" smtClean="0">
                <a:solidFill>
                  <a:schemeClr val="tx1"/>
                </a:solidFill>
              </a:rPr>
              <a:t>Регистрация в составе Общества Федерации служебно-прикладных </a:t>
            </a:r>
            <a:r>
              <a:rPr lang="ru-RU" sz="1800" dirty="0">
                <a:solidFill>
                  <a:schemeClr val="tx1"/>
                </a:solidFill>
              </a:rPr>
              <a:t>видов спорта РК</a:t>
            </a:r>
            <a:r>
              <a:rPr lang="ru-RU" sz="1800" dirty="0" smtClean="0">
                <a:solidFill>
                  <a:schemeClr val="tx1"/>
                </a:solidFill>
              </a:rPr>
              <a:t>. Организация мастерских турниров по служебно-прикладным видам спорта.</a:t>
            </a:r>
          </a:p>
          <a:p>
            <a:pPr algn="ctr"/>
            <a:r>
              <a:rPr lang="ru-RU" sz="1800" dirty="0"/>
              <a:t>4</a:t>
            </a:r>
            <a:r>
              <a:rPr lang="ru-RU" sz="1800" dirty="0" smtClean="0"/>
              <a:t>. Развитие массового, детско-юношеского спорта и молодежного движения </a:t>
            </a:r>
          </a:p>
          <a:p>
            <a:pPr algn="ctr"/>
            <a:r>
              <a:rPr lang="ru-RU" sz="1800" dirty="0" smtClean="0"/>
              <a:t>«Жас Динамо».</a:t>
            </a:r>
            <a:endParaRPr lang="ru-RU" sz="1800" dirty="0">
              <a:solidFill>
                <a:schemeClr val="tx1"/>
              </a:solidFill>
            </a:endParaRPr>
          </a:p>
          <a:p>
            <a:pPr algn="ctr"/>
            <a:r>
              <a:rPr lang="ru-RU" sz="1800" i="1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/>
              <a:t>5</a:t>
            </a:r>
            <a:r>
              <a:rPr lang="ru-RU" sz="1800" dirty="0" smtClean="0">
                <a:solidFill>
                  <a:schemeClr val="tx1"/>
                </a:solidFill>
              </a:rPr>
              <a:t>.Развитие международных спортивных связей в рамках Международного Координационного Совета Динамовских </a:t>
            </a:r>
            <a:r>
              <a:rPr lang="ru-RU" sz="1800" dirty="0" smtClean="0"/>
              <a:t>организаций (МКСДО), объединяющего </a:t>
            </a:r>
          </a:p>
          <a:p>
            <a:pPr algn="ctr"/>
            <a:r>
              <a:rPr lang="ru-RU" sz="1800" dirty="0" smtClean="0"/>
              <a:t>17 стран.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/>
              <a:t>Учас</a:t>
            </a:r>
            <a:r>
              <a:rPr lang="ru-RU" sz="1800" dirty="0" smtClean="0">
                <a:solidFill>
                  <a:schemeClr val="tx1"/>
                </a:solidFill>
              </a:rPr>
              <a:t>тие в приграничных 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спортивных соревнованиях.</a:t>
            </a:r>
          </a:p>
          <a:p>
            <a:pPr algn="ctr"/>
            <a:r>
              <a:rPr lang="ru-RU" sz="1800" dirty="0" smtClean="0"/>
              <a:t>6.</a:t>
            </a:r>
            <a:r>
              <a:rPr lang="ru-RU" sz="1800" dirty="0" smtClean="0">
                <a:solidFill>
                  <a:schemeClr val="tx1"/>
                </a:solidFill>
              </a:rPr>
              <a:t> Расширение </a:t>
            </a:r>
            <a:r>
              <a:rPr lang="ru-RU" sz="1800" dirty="0">
                <a:solidFill>
                  <a:schemeClr val="tx1"/>
                </a:solidFill>
              </a:rPr>
              <a:t>инфраструктуры спортивных услуг. Создание коммерческих направлений физической культуры и спорта.</a:t>
            </a:r>
          </a:p>
          <a:p>
            <a:pPr lvl="1"/>
            <a:endParaRPr lang="ru-RU" sz="1600" dirty="0"/>
          </a:p>
        </p:txBody>
      </p:sp>
      <p:pic>
        <p:nvPicPr>
          <p:cNvPr id="18435" name="Picture 3" descr="C:\Users\Аргимбаев\Desktop\DSC_017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8" y="3762417"/>
            <a:ext cx="3918194" cy="2686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3" descr="C:\Users\Аргимбаев\Desktop\321231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8" y="332657"/>
            <a:ext cx="3918194" cy="2736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430030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3332029"/>
            <a:ext cx="4153704" cy="3168352"/>
          </a:xfrm>
        </p:spPr>
        <p:txBody>
          <a:bodyPr>
            <a:normAutofit lnSpcReduction="10000"/>
          </a:bodyPr>
          <a:lstStyle/>
          <a:p>
            <a:r>
              <a:rPr lang="ru-RU" sz="2200" dirty="0"/>
              <a:t> </a:t>
            </a:r>
            <a:r>
              <a:rPr lang="ru-RU" sz="2200" dirty="0" smtClean="0">
                <a:solidFill>
                  <a:schemeClr val="tx1"/>
                </a:solidFill>
              </a:rPr>
              <a:t>2017  </a:t>
            </a:r>
            <a:r>
              <a:rPr lang="ru-RU" sz="2200" dirty="0">
                <a:solidFill>
                  <a:schemeClr val="tx1"/>
                </a:solidFill>
              </a:rPr>
              <a:t>год объявлен </a:t>
            </a:r>
            <a:r>
              <a:rPr lang="ru-RU" sz="2200" dirty="0" smtClean="0">
                <a:solidFill>
                  <a:schemeClr val="tx1"/>
                </a:solidFill>
              </a:rPr>
              <a:t>в казахстанском обществе «Динамо» годом </a:t>
            </a:r>
            <a:r>
              <a:rPr lang="ru-RU" sz="2200" dirty="0">
                <a:solidFill>
                  <a:schemeClr val="tx1"/>
                </a:solidFill>
              </a:rPr>
              <a:t>поддержки массового </a:t>
            </a:r>
            <a:r>
              <a:rPr lang="ru-RU" sz="2200" dirty="0" smtClean="0">
                <a:solidFill>
                  <a:schemeClr val="tx1"/>
                </a:solidFill>
              </a:rPr>
              <a:t>детско-юношеского спорта и </a:t>
            </a:r>
            <a:r>
              <a:rPr lang="ru-RU" sz="2200" dirty="0">
                <a:solidFill>
                  <a:schemeClr val="tx1"/>
                </a:solidFill>
              </a:rPr>
              <a:t>здорового образа жизни. В </a:t>
            </a:r>
            <a:r>
              <a:rPr lang="ru-RU" sz="2200" dirty="0" smtClean="0">
                <a:solidFill>
                  <a:schemeClr val="tx1"/>
                </a:solidFill>
              </a:rPr>
              <a:t>18 </a:t>
            </a:r>
            <a:r>
              <a:rPr lang="ru-RU" sz="2200" dirty="0">
                <a:solidFill>
                  <a:schemeClr val="tx1"/>
                </a:solidFill>
              </a:rPr>
              <a:t>филиалах </a:t>
            </a:r>
            <a:r>
              <a:rPr lang="ru-RU" sz="2200" dirty="0" smtClean="0">
                <a:solidFill>
                  <a:schemeClr val="tx1"/>
                </a:solidFill>
              </a:rPr>
              <a:t>по всей стране  </a:t>
            </a:r>
            <a:r>
              <a:rPr lang="ru-RU" sz="2200" dirty="0">
                <a:solidFill>
                  <a:schemeClr val="tx1"/>
                </a:solidFill>
              </a:rPr>
              <a:t>действует  </a:t>
            </a:r>
            <a:r>
              <a:rPr lang="ru-RU" sz="2200" dirty="0" smtClean="0">
                <a:solidFill>
                  <a:schemeClr val="tx1"/>
                </a:solidFill>
              </a:rPr>
              <a:t>177  </a:t>
            </a:r>
            <a:r>
              <a:rPr lang="ru-RU" sz="2200" dirty="0">
                <a:solidFill>
                  <a:schemeClr val="tx1"/>
                </a:solidFill>
              </a:rPr>
              <a:t>спортивных </a:t>
            </a:r>
            <a:r>
              <a:rPr lang="ru-RU" sz="2200" dirty="0" smtClean="0">
                <a:solidFill>
                  <a:schemeClr val="tx1"/>
                </a:solidFill>
              </a:rPr>
              <a:t>секций, </a:t>
            </a:r>
            <a:r>
              <a:rPr lang="ru-RU" sz="2200" dirty="0">
                <a:solidFill>
                  <a:schemeClr val="tx1"/>
                </a:solidFill>
              </a:rPr>
              <a:t>в которых  занимается </a:t>
            </a:r>
            <a:r>
              <a:rPr lang="ru-RU" sz="2200" dirty="0" smtClean="0"/>
              <a:t>около</a:t>
            </a:r>
            <a:r>
              <a:rPr lang="ru-RU" sz="2200" dirty="0" smtClean="0">
                <a:solidFill>
                  <a:schemeClr val="tx1"/>
                </a:solidFill>
              </a:rPr>
              <a:t> 5000 </a:t>
            </a:r>
            <a:r>
              <a:rPr lang="ru-RU" sz="2200" dirty="0">
                <a:solidFill>
                  <a:schemeClr val="tx1"/>
                </a:solidFill>
              </a:rPr>
              <a:t>детей и </a:t>
            </a:r>
            <a:r>
              <a:rPr lang="ru-RU" sz="2200" dirty="0" smtClean="0">
                <a:solidFill>
                  <a:schemeClr val="tx1"/>
                </a:solidFill>
              </a:rPr>
              <a:t>подростков</a:t>
            </a:r>
            <a:r>
              <a:rPr lang="ru-RU" sz="2500" dirty="0" smtClean="0">
                <a:solidFill>
                  <a:schemeClr val="tx1"/>
                </a:solidFill>
              </a:rPr>
              <a:t>.</a:t>
            </a:r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20482" name="Picture 2" descr="C:\Users\Аргимбаев\Desktop\2525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9" y="351384"/>
            <a:ext cx="4315470" cy="2717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3" name="Picture 3" descr="C:\Users\Аргимбаев\Desktop\KMS_94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1384"/>
            <a:ext cx="4076364" cy="2717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5" name="Picture 5" descr="C:\Users\Аргимбаев\Desktop\425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13" y="3429000"/>
            <a:ext cx="4315469" cy="2827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002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193254"/>
            <a:ext cx="4533056" cy="6192688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  <a:endParaRPr lang="ru-RU" sz="1800" dirty="0"/>
          </a:p>
          <a:p>
            <a:pPr lvl="1"/>
            <a:r>
              <a:rPr lang="ru-RU" sz="2200" dirty="0">
                <a:solidFill>
                  <a:schemeClr val="tx1"/>
                </a:solidFill>
              </a:rPr>
              <a:t>Формирование и реализация </a:t>
            </a:r>
            <a:r>
              <a:rPr lang="ru-RU" sz="2200" dirty="0" smtClean="0"/>
              <a:t>благотворительных акций</a:t>
            </a:r>
            <a:r>
              <a:rPr lang="ru-RU" sz="2200" dirty="0" smtClean="0">
                <a:solidFill>
                  <a:schemeClr val="tx1"/>
                </a:solidFill>
              </a:rPr>
              <a:t>:  </a:t>
            </a:r>
            <a:r>
              <a:rPr lang="ru-RU" sz="2200" dirty="0">
                <a:solidFill>
                  <a:schemeClr val="tx1"/>
                </a:solidFill>
              </a:rPr>
              <a:t>«Динамо-детям Казахстана»,  «Аул 21 век</a:t>
            </a:r>
            <a:r>
              <a:rPr lang="ru-RU" sz="2200" dirty="0" smtClean="0">
                <a:solidFill>
                  <a:schemeClr val="tx1"/>
                </a:solidFill>
              </a:rPr>
              <a:t>»,  </a:t>
            </a:r>
          </a:p>
          <a:p>
            <a:pPr lvl="1"/>
            <a:r>
              <a:rPr lang="ru-RU" sz="2200" dirty="0" smtClean="0">
                <a:solidFill>
                  <a:schemeClr val="tx1"/>
                </a:solidFill>
              </a:rPr>
              <a:t>«</a:t>
            </a:r>
            <a:r>
              <a:rPr lang="ru-RU" sz="2200" dirty="0">
                <a:solidFill>
                  <a:schemeClr val="tx1"/>
                </a:solidFill>
              </a:rPr>
              <a:t>Нет –наркотикам</a:t>
            </a:r>
            <a:r>
              <a:rPr lang="ru-RU" sz="2200" dirty="0" smtClean="0">
                <a:solidFill>
                  <a:schemeClr val="tx1"/>
                </a:solidFill>
              </a:rPr>
              <a:t>». </a:t>
            </a:r>
            <a:r>
              <a:rPr lang="ru-RU" sz="2200" dirty="0" smtClean="0"/>
              <a:t>Количество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>участников </a:t>
            </a:r>
            <a:r>
              <a:rPr lang="ru-RU" sz="2200" dirty="0" smtClean="0">
                <a:solidFill>
                  <a:schemeClr val="tx1"/>
                </a:solidFill>
              </a:rPr>
              <a:t>акций </a:t>
            </a:r>
            <a:r>
              <a:rPr lang="ru-RU" sz="2200" dirty="0">
                <a:solidFill>
                  <a:schemeClr val="tx1"/>
                </a:solidFill>
              </a:rPr>
              <a:t>более </a:t>
            </a:r>
            <a:r>
              <a:rPr lang="ru-RU" sz="2200" dirty="0" smtClean="0"/>
              <a:t>15</a:t>
            </a:r>
            <a:r>
              <a:rPr lang="ru-RU" sz="2200" dirty="0" smtClean="0">
                <a:solidFill>
                  <a:schemeClr val="tx1"/>
                </a:solidFill>
              </a:rPr>
              <a:t>000 </a:t>
            </a:r>
            <a:r>
              <a:rPr lang="ru-RU" sz="2200" dirty="0">
                <a:solidFill>
                  <a:schemeClr val="tx1"/>
                </a:solidFill>
              </a:rPr>
              <a:t>человек ежегодно</a:t>
            </a:r>
            <a:r>
              <a:rPr lang="ru-RU" sz="2200" dirty="0" smtClean="0">
                <a:solidFill>
                  <a:schemeClr val="tx1"/>
                </a:solidFill>
              </a:rPr>
              <a:t>.</a:t>
            </a:r>
            <a:r>
              <a:rPr lang="ru-RU" sz="2200" dirty="0">
                <a:solidFill>
                  <a:schemeClr val="tx1"/>
                </a:solidFill>
              </a:rPr>
              <a:t> Формирование и реализация социально-значимых спортивных </a:t>
            </a:r>
            <a:r>
              <a:rPr lang="ru-RU" sz="2200" dirty="0" smtClean="0">
                <a:solidFill>
                  <a:schemeClr val="tx1"/>
                </a:solidFill>
              </a:rPr>
              <a:t>проектов. Спартакиада для детей с особенными потребностями в образовании «Ж</a:t>
            </a:r>
            <a:r>
              <a:rPr lang="kk-KZ" sz="2200" dirty="0" smtClean="0">
                <a:solidFill>
                  <a:schemeClr val="tx1"/>
                </a:solidFill>
              </a:rPr>
              <a:t>ұлдызай».</a:t>
            </a:r>
            <a:r>
              <a:rPr lang="ru-RU" sz="2200" dirty="0" smtClean="0">
                <a:solidFill>
                  <a:schemeClr val="tx1"/>
                </a:solidFill>
              </a:rPr>
              <a:t> Участие в развитии параолимпийского движения.</a:t>
            </a:r>
            <a:endParaRPr lang="ru-RU" sz="2200" dirty="0">
              <a:solidFill>
                <a:schemeClr val="tx1"/>
              </a:solidFill>
            </a:endParaRPr>
          </a:p>
          <a:p>
            <a:pPr lvl="1"/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19458" name="Picture 2" descr="C:\Users\Аргимбаев\Desktop\Фотооо\Жас Динамо\KMS_9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11" y="4643933"/>
            <a:ext cx="4127854" cy="2029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C:\Users\Аргимбаев\Desktop\IMG_20170825_140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7" y="167705"/>
            <a:ext cx="4032448" cy="231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 descr="C:\Users\Аргимбаев\Desktop\IMG_20170825_1407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54" y="2677124"/>
            <a:ext cx="3312368" cy="1769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478466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65154" y="432941"/>
            <a:ext cx="4752528" cy="6177730"/>
          </a:xfrm>
        </p:spPr>
        <p:txBody>
          <a:bodyPr>
            <a:normAutofit/>
          </a:bodyPr>
          <a:lstStyle/>
          <a:p>
            <a:pPr lvl="1"/>
            <a:r>
              <a:rPr lang="ru-RU" sz="2000" dirty="0" smtClean="0"/>
              <a:t>М</a:t>
            </a:r>
            <a:r>
              <a:rPr lang="ru-RU" sz="2000" dirty="0" smtClean="0">
                <a:solidFill>
                  <a:schemeClr val="tx1"/>
                </a:solidFill>
              </a:rPr>
              <a:t>олодежным движением </a:t>
            </a:r>
          </a:p>
          <a:p>
            <a:pPr lvl="1"/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>
                <a:solidFill>
                  <a:schemeClr val="tx1"/>
                </a:solidFill>
              </a:rPr>
              <a:t>Жас Динамо» сегодня охвачено свыше </a:t>
            </a:r>
            <a:r>
              <a:rPr lang="ru-RU" sz="2000" dirty="0" smtClean="0">
                <a:solidFill>
                  <a:schemeClr val="tx1"/>
                </a:solidFill>
              </a:rPr>
              <a:t>23000 </a:t>
            </a:r>
            <a:r>
              <a:rPr lang="ru-RU" sz="2000" dirty="0">
                <a:solidFill>
                  <a:schemeClr val="tx1"/>
                </a:solidFill>
              </a:rPr>
              <a:t>человек. Наиболее активно работа идет в </a:t>
            </a:r>
            <a:r>
              <a:rPr lang="ru-RU" sz="2000" dirty="0" smtClean="0">
                <a:solidFill>
                  <a:schemeClr val="tx1"/>
                </a:solidFill>
              </a:rPr>
              <a:t>Северо-Казахстанской, </a:t>
            </a:r>
            <a:r>
              <a:rPr lang="ru-RU" sz="2000" dirty="0" err="1"/>
              <a:t>А</a:t>
            </a:r>
            <a:r>
              <a:rPr lang="ru-RU" sz="2000" dirty="0" err="1" smtClean="0"/>
              <a:t>лматин</a:t>
            </a:r>
            <a:r>
              <a:rPr lang="ru-RU" sz="2000" dirty="0" err="1" smtClean="0">
                <a:solidFill>
                  <a:schemeClr val="tx1"/>
                </a:solidFill>
              </a:rPr>
              <a:t>ской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endParaRPr lang="ru-RU" sz="2000" dirty="0" smtClean="0">
              <a:solidFill>
                <a:schemeClr val="tx1"/>
              </a:solidFill>
            </a:endParaRPr>
          </a:p>
          <a:p>
            <a:pPr lvl="1"/>
            <a:r>
              <a:rPr lang="ru-RU" sz="2000" dirty="0" smtClean="0">
                <a:solidFill>
                  <a:schemeClr val="tx1"/>
                </a:solidFill>
              </a:rPr>
              <a:t>Южно-Казахстанской, Восточно-Казахстанской, Костанайской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smtClean="0">
                <a:solidFill>
                  <a:schemeClr val="tx1"/>
                </a:solidFill>
              </a:rPr>
              <a:t>Павлодарской  </a:t>
            </a:r>
            <a:r>
              <a:rPr lang="ru-RU" sz="2000" dirty="0">
                <a:solidFill>
                  <a:schemeClr val="tx1"/>
                </a:solidFill>
              </a:rPr>
              <a:t>и  Мангистауской </a:t>
            </a:r>
            <a:r>
              <a:rPr lang="ru-RU" sz="2000" dirty="0" smtClean="0">
                <a:solidFill>
                  <a:schemeClr val="tx1"/>
                </a:solidFill>
              </a:rPr>
              <a:t>областях.</a:t>
            </a:r>
          </a:p>
          <a:p>
            <a:pPr lvl="1"/>
            <a:r>
              <a:rPr lang="ru-RU" sz="2000" dirty="0" smtClean="0"/>
              <a:t>Договорами и Меморандумами скреплены связи жасдинамовцев с 90 государственными и общественными организациями, спортивными федерациями, ДЮСШ,  коммерческими структурами и благотворительными фондами. </a:t>
            </a:r>
            <a:endParaRPr lang="ru-RU" sz="2000" dirty="0">
              <a:solidFill>
                <a:schemeClr val="tx1"/>
              </a:solidFill>
            </a:endParaRPr>
          </a:p>
          <a:p>
            <a:pPr lvl="1"/>
            <a:endParaRPr lang="ru-RU" sz="2000" dirty="0">
              <a:solidFill>
                <a:schemeClr val="tx1"/>
              </a:solidFill>
            </a:endParaRPr>
          </a:p>
          <a:p>
            <a:pPr lvl="1"/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5362" name="Picture 2" descr="C:\Users\Аргимбаев\Desktop\Фотооо\Жас Динамо\IMG_44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" y="403150"/>
            <a:ext cx="4392488" cy="2754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3" name="Picture 3" descr="C:\Users\Аргимбаев\Desktop\Фотооо\Жас Динамо\Барсы РСШИКОРг.Атырау чемпионы 1997г.р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85240"/>
            <a:ext cx="4425652" cy="292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35083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9685" y="332656"/>
            <a:ext cx="5112568" cy="6048672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Специализированный </a:t>
            </a:r>
            <a:r>
              <a:rPr lang="ru-RU" sz="1800" dirty="0"/>
              <a:t>учебный центр </a:t>
            </a:r>
            <a:r>
              <a:rPr lang="ru-RU" sz="1800" dirty="0" smtClean="0"/>
              <a:t>(</a:t>
            </a:r>
            <a:r>
              <a:rPr lang="ru-RU" sz="1800" dirty="0"/>
              <a:t>СУЦ) «Динамо» работает с 2003 года и занимается подготовкой специалистов охранной сферы. Во всех </a:t>
            </a:r>
            <a:r>
              <a:rPr lang="ru-RU" sz="1800" dirty="0" smtClean="0"/>
              <a:t>18 филиалах </a:t>
            </a:r>
            <a:r>
              <a:rPr lang="ru-RU" sz="1800" dirty="0"/>
              <a:t>действуют </a:t>
            </a:r>
            <a:r>
              <a:rPr lang="ru-RU" sz="1800" dirty="0" smtClean="0"/>
              <a:t>подразделения </a:t>
            </a:r>
          </a:p>
          <a:p>
            <a:pPr algn="ctr"/>
            <a:r>
              <a:rPr lang="ru-RU" sz="1800" dirty="0" smtClean="0"/>
              <a:t>СУЦ </a:t>
            </a:r>
            <a:r>
              <a:rPr lang="ru-RU" sz="1800" dirty="0"/>
              <a:t>Динамо. </a:t>
            </a:r>
          </a:p>
          <a:p>
            <a:pPr algn="ctr"/>
            <a:r>
              <a:rPr lang="ru-RU" sz="1800" dirty="0"/>
              <a:t>     Каждый филиал оборудован: учебными аудиториями, спортивными залами, наглядными пособиями, учебной литературой и видеотекой, стрелковым тиром, необходимым оружием и боеприпасами.</a:t>
            </a:r>
          </a:p>
          <a:p>
            <a:pPr algn="ctr"/>
            <a:r>
              <a:rPr lang="ru-RU" sz="1800" dirty="0"/>
              <a:t>     Со дня образования Центра подготовлено по республике свыше 150000 охранников, в том числе в г.Алматы свыше 25000. Прошли повышение квалификации  свыше 300000 охранников, Осуществлена базовая подготовка и повышение квалификации свыше 400 телохранителей и водителей-телохранителей, проводится подготовка и  повышение квалификации руководителей охранных фирм.</a:t>
            </a:r>
          </a:p>
          <a:p>
            <a:pPr algn="ctr"/>
            <a:r>
              <a:rPr lang="ru-RU" sz="1800" dirty="0"/>
              <a:t>     Ежегодно проводятся различные спортивные соревнования среди работников охранных структур обучающихся в СУЦ ФСО «Динамо» </a:t>
            </a:r>
          </a:p>
          <a:p>
            <a:pPr lvl="1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9458" name="Picture 2" descr="C:\Users\Аргимбаев\Desktop\20110321DSC_07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7" y="188638"/>
            <a:ext cx="3609082" cy="1949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59" name="Picture 3" descr="C:\Users\Аргимбаев\Desktop\98765678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2232248" cy="168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0" name="Picture 4" descr="C:\Users\Аргимбаев\Desktop\f_dsc00607_201227031315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7" y="4221088"/>
            <a:ext cx="3751274" cy="2439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484440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1268760"/>
            <a:ext cx="3888432" cy="4392488"/>
          </a:xfrm>
        </p:spPr>
        <p:txBody>
          <a:bodyPr>
            <a:normAutofit lnSpcReduction="10000"/>
          </a:bodyPr>
          <a:lstStyle/>
          <a:p>
            <a:pPr lvl="1"/>
            <a:r>
              <a:rPr lang="ru-RU" dirty="0"/>
              <a:t>В 1925 году в Семипалатинске был создан первый областной Совет, объединивший три динамовские ячейки –Семипалатинскую, Павлодарскую и Усть-Каменогорскую. Председателем совета избран комиссар Рабоче-крестьянской милиции И.Тюрин.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5" name="Picture 3" descr="C:\Users\Аргимбаев\Desktop\Фотооо\Динамо архивные\Архив Динамо (7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19475"/>
            <a:ext cx="4034299" cy="2979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Аргимбаев\Desktop\Фотооо\Динамо архивные\Архив Динамо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7612"/>
            <a:ext cx="4026685" cy="2889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775728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332656"/>
            <a:ext cx="4389040" cy="2879230"/>
          </a:xfrm>
        </p:spPr>
        <p:txBody>
          <a:bodyPr>
            <a:noAutofit/>
          </a:bodyPr>
          <a:lstStyle/>
          <a:p>
            <a:pPr lvl="1"/>
            <a:r>
              <a:rPr lang="ru-RU" sz="2000" dirty="0"/>
              <a:t>Динамовцы были первопроходцами и лидерами в становлении отечественного физкультурно-спортивного  и олимпийского движения.</a:t>
            </a:r>
          </a:p>
          <a:p>
            <a:pPr lvl="1"/>
            <a:r>
              <a:rPr lang="ru-RU" sz="2000" dirty="0"/>
              <a:t>Обществом «Динамо» строились первые спортивные сооружения и проводились первые массовые соревнования в стране. </a:t>
            </a:r>
          </a:p>
          <a:p>
            <a:pPr lvl="1"/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Аргимбаев\Desktop\Фотооо\Динамо архивные\Архив Динамо (5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9" y="266378"/>
            <a:ext cx="4536586" cy="3023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Аргимбаев\Desktop\Фотооо\Динамо архивные\Архив Динамо (10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9" y="3618934"/>
            <a:ext cx="4536561" cy="2906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951114" y="3618934"/>
            <a:ext cx="41928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6 июля 1931 года торжественно открыт стадион в г. Алма-Ата. Открыты первые секции  легкой и тяжелой атлетики, бокса, самбо, стрелкового и конькобежного спорта, классической борьбы, </a:t>
            </a:r>
          </a:p>
          <a:p>
            <a:pPr algn="ctr"/>
            <a:r>
              <a:rPr lang="ru-RU" dirty="0"/>
              <a:t>футбола и волейбола.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254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521296"/>
            <a:ext cx="3701712" cy="6336704"/>
          </a:xfrm>
        </p:spPr>
        <p:txBody>
          <a:bodyPr>
            <a:normAutofit fontScale="92500" lnSpcReduction="20000"/>
          </a:bodyPr>
          <a:lstStyle/>
          <a:p>
            <a:pPr marL="0" marR="45720" lvl="1" algn="r">
              <a:lnSpc>
                <a:spcPct val="120000"/>
              </a:lnSpc>
              <a:buClr>
                <a:schemeClr val="accent3"/>
              </a:buClr>
              <a:buSzPct val="95000"/>
            </a:pPr>
            <a:r>
              <a:rPr lang="ru-RU" dirty="0"/>
              <a:t>В годы войны  казахстанское «Динамо»  помогало в подготовке и проведении призыва, развивало военно-прикладные виды спорта, такие как: стрельба, преодоление полосы препятствий, метание гранаты, рукопашный бой. Спортобщество участвовало в подготовке общественных инструкторов для допризывных пунктов,  занималось организацией изучения трофейного оружия.</a:t>
            </a:r>
            <a:endParaRPr lang="ru-RU" sz="2000" dirty="0"/>
          </a:p>
          <a:p>
            <a:pPr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</a:rPr>
              <a:t> 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Аргимбаев\Desktop\Фотооо\Динамо архивные\Архив Динамо (22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31" y="404664"/>
            <a:ext cx="4622465" cy="2670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Аргимбаев\Desktop\dinamo-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35" y="3574901"/>
            <a:ext cx="4656361" cy="2742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598014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35996" y="218094"/>
            <a:ext cx="4211810" cy="3082714"/>
          </a:xfrm>
        </p:spPr>
        <p:txBody>
          <a:bodyPr>
            <a:noAutofit/>
          </a:bodyPr>
          <a:lstStyle/>
          <a:p>
            <a:pPr lvl="1"/>
            <a:r>
              <a:rPr lang="ru-RU" sz="2000" dirty="0"/>
              <a:t>В 1948г- состоялась первая послевоенная  Республиканская Спартакиада  ФСО «Динамо» Казахской ССР.  В 50-х годах происходит бурное развитие спорта. Общество «Динамо» – одно из первых в стране создает детские спортивные кружки и секции. Созданы коллективы «Юный динамовец».</a:t>
            </a:r>
          </a:p>
          <a:p>
            <a:pPr lvl="1"/>
            <a:endParaRPr lang="ru-RU" sz="2000" dirty="0"/>
          </a:p>
        </p:txBody>
      </p:sp>
      <p:pic>
        <p:nvPicPr>
          <p:cNvPr id="8194" name="Picture 2" descr="C:\Users\Аргимбаев\Desktop\Фотооо\Динамо архивные\Архив Динамо (18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7" y="3789040"/>
            <a:ext cx="4602753" cy="2714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Users\Аргимбаев\Desktop\1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7" y="332656"/>
            <a:ext cx="4602753" cy="2853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860032" y="3684389"/>
            <a:ext cx="398615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dirty="0" smtClean="0"/>
              <a:t>Начиная с 60-х годов создается </a:t>
            </a:r>
            <a:r>
              <a:rPr lang="ru-RU" sz="2000" dirty="0"/>
              <a:t>мощная спортивная база.  В стране повсеместно строятся  стадионы, спортивные комплексы, бассейны и т.д. Широкое развитие спорта </a:t>
            </a:r>
            <a:r>
              <a:rPr lang="ru-RU" sz="2000" dirty="0" smtClean="0"/>
              <a:t>началось в </a:t>
            </a:r>
            <a:r>
              <a:rPr lang="ru-RU" sz="2000" dirty="0"/>
              <a:t>системе МВД и КГБ Казахской ССР</a:t>
            </a:r>
            <a:r>
              <a:rPr lang="ru-RU" sz="1700" dirty="0"/>
              <a:t>. </a:t>
            </a:r>
            <a:r>
              <a:rPr lang="ru-RU" sz="2400" dirty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598009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046763"/>
            <a:ext cx="3476978" cy="2694605"/>
          </a:xfrm>
        </p:spPr>
        <p:txBody>
          <a:bodyPr>
            <a:normAutofit/>
          </a:bodyPr>
          <a:lstStyle/>
          <a:p>
            <a:pPr lvl="1"/>
            <a:r>
              <a:rPr lang="ru-RU" sz="1600" dirty="0"/>
              <a:t>Тысячи спортсменов участвуют в чемпионатах СССР, получают звание Мастера спорта СССР и выезжают на международные соревнования.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244" name="Picture 4" descr="C:\Users\Аргимбаев\Desktop\Знак_мсмк_ССС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60531"/>
            <a:ext cx="2088232" cy="2536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5" name="Picture 5" descr="C:\Users\Аргимбаев\Desktop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96" y="4065988"/>
            <a:ext cx="2098970" cy="253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7" name="Picture 7" descr="C:\Users\Аргимбаев\Desktop\IMG_93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2933"/>
            <a:ext cx="5976664" cy="3457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185848"/>
              </p:ext>
            </p:extLst>
          </p:nvPr>
        </p:nvGraphicFramePr>
        <p:xfrm>
          <a:off x="6960334" y="476672"/>
          <a:ext cx="1529628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6" name="CorelDRAW" r:id="rId6" imgW="3206802" imgH="6440040" progId="CorelDraw.Graphic.17">
                  <p:embed/>
                </p:oleObj>
              </mc:Choice>
              <mc:Fallback>
                <p:oleObj name="CorelDRAW" r:id="rId6" imgW="3206802" imgH="6440040" progId="CorelDraw.Graphic.17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334" y="476672"/>
                        <a:ext cx="1529628" cy="2880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61923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92211" y="116632"/>
            <a:ext cx="3308920" cy="5256584"/>
          </a:xfrm>
        </p:spPr>
        <p:txBody>
          <a:bodyPr>
            <a:normAutofit/>
          </a:bodyPr>
          <a:lstStyle/>
          <a:p>
            <a:pPr lvl="1"/>
            <a:r>
              <a:rPr lang="ru-RU" sz="2000" dirty="0"/>
              <a:t>С 1991 года  Республика Казахстан обрела Независимость. Создано казахстанское ФСО «Динамо». </a:t>
            </a:r>
          </a:p>
          <a:p>
            <a:pPr lvl="1"/>
            <a:r>
              <a:rPr lang="ru-RU" sz="2000" b="1" dirty="0" smtClean="0"/>
              <a:t>                           </a:t>
            </a:r>
            <a:endParaRPr lang="ru-RU" sz="2000" b="1" dirty="0" smtClean="0"/>
          </a:p>
          <a:p>
            <a:pPr lvl="1"/>
            <a:endParaRPr lang="ru-RU" sz="2000" b="1" dirty="0"/>
          </a:p>
          <a:p>
            <a:pPr lvl="1"/>
            <a:endParaRPr lang="ru-RU" sz="2000" b="1" dirty="0" smtClean="0"/>
          </a:p>
          <a:p>
            <a:pPr lvl="1"/>
            <a:r>
              <a:rPr lang="ru-RU" sz="2000" b="1" dirty="0"/>
              <a:t> </a:t>
            </a:r>
            <a:r>
              <a:rPr lang="ru-RU" sz="2000" b="1" dirty="0" smtClean="0"/>
              <a:t>                                                                                                          </a:t>
            </a:r>
            <a:r>
              <a:rPr lang="ru-RU" sz="1600" b="1" dirty="0"/>
              <a:t>Городские:</a:t>
            </a:r>
          </a:p>
          <a:p>
            <a:pPr lvl="1"/>
            <a:r>
              <a:rPr lang="ru-RU" sz="1600" dirty="0"/>
              <a:t> г. Астана.</a:t>
            </a:r>
          </a:p>
          <a:p>
            <a:pPr lvl="1"/>
            <a:r>
              <a:rPr lang="ru-RU" sz="1600" dirty="0"/>
              <a:t>   г. Алматы.</a:t>
            </a:r>
          </a:p>
          <a:p>
            <a:pPr lvl="1"/>
            <a:r>
              <a:rPr lang="ru-RU" sz="1600" dirty="0"/>
              <a:t>  г. Балхаш.</a:t>
            </a:r>
          </a:p>
          <a:p>
            <a:pPr lvl="1"/>
            <a:r>
              <a:rPr lang="ru-RU" sz="1600" dirty="0"/>
              <a:t>г. Семей.</a:t>
            </a:r>
          </a:p>
          <a:p>
            <a:pPr lvl="1"/>
            <a:endParaRPr lang="ru-RU" sz="1600" dirty="0"/>
          </a:p>
          <a:p>
            <a:pPr lvl="1"/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498331"/>
              </p:ext>
            </p:extLst>
          </p:nvPr>
        </p:nvGraphicFramePr>
        <p:xfrm>
          <a:off x="323528" y="2708920"/>
          <a:ext cx="2103981" cy="396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0" name="CorelDRAW" r:id="rId4" imgW="3206802" imgH="6440040" progId="CorelDraw.Graphic.17">
                  <p:embed/>
                </p:oleObj>
              </mc:Choice>
              <mc:Fallback>
                <p:oleObj name="CorelDRAW" r:id="rId4" imgW="3206802" imgH="644004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2708920"/>
                        <a:ext cx="2103981" cy="3960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7" name="Picture 3" descr="C:\Users\Аргимбаев\Desktop\d-map-of-kazakhst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9" y="-99392"/>
            <a:ext cx="598720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8226" y="2636912"/>
            <a:ext cx="351999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Образовано 18 филиалов Общества. </a:t>
            </a:r>
          </a:p>
          <a:p>
            <a:r>
              <a:rPr lang="ru-RU" sz="1600" b="1" dirty="0"/>
              <a:t>Областные:</a:t>
            </a:r>
          </a:p>
          <a:p>
            <a:r>
              <a:rPr lang="ru-RU" sz="1600" dirty="0"/>
              <a:t>Акмолинский;</a:t>
            </a:r>
          </a:p>
          <a:p>
            <a:r>
              <a:rPr lang="ru-RU" sz="1600" dirty="0"/>
              <a:t>Актюбинский;</a:t>
            </a:r>
          </a:p>
          <a:p>
            <a:r>
              <a:rPr lang="ru-RU" sz="1600" dirty="0"/>
              <a:t>Алматинский;</a:t>
            </a:r>
          </a:p>
          <a:p>
            <a:r>
              <a:rPr lang="ru-RU" sz="1600" dirty="0"/>
              <a:t>Атырауский;</a:t>
            </a:r>
          </a:p>
          <a:p>
            <a:r>
              <a:rPr lang="ru-RU" sz="1600" dirty="0"/>
              <a:t>Восточно-Казахстанский;</a:t>
            </a:r>
          </a:p>
          <a:p>
            <a:r>
              <a:rPr lang="ru-RU" sz="1600" dirty="0"/>
              <a:t>Жамбылский;</a:t>
            </a:r>
          </a:p>
          <a:p>
            <a:r>
              <a:rPr lang="ru-RU" sz="1600" dirty="0"/>
              <a:t>Западно-Казахстанский;</a:t>
            </a:r>
          </a:p>
          <a:p>
            <a:r>
              <a:rPr lang="ru-RU" sz="1600" dirty="0"/>
              <a:t>Карагандинский;</a:t>
            </a:r>
          </a:p>
          <a:p>
            <a:r>
              <a:rPr lang="ru-RU" sz="1600" dirty="0"/>
              <a:t>Костанайский;</a:t>
            </a:r>
          </a:p>
          <a:p>
            <a:r>
              <a:rPr lang="ru-RU" sz="1600" dirty="0" err="1"/>
              <a:t>Кызылординский</a:t>
            </a:r>
            <a:r>
              <a:rPr lang="ru-RU" sz="1600" dirty="0"/>
              <a:t>;</a:t>
            </a:r>
          </a:p>
          <a:p>
            <a:r>
              <a:rPr lang="ru-RU" sz="1600" dirty="0"/>
              <a:t>Мангистауский;</a:t>
            </a:r>
          </a:p>
          <a:p>
            <a:r>
              <a:rPr lang="ru-RU" sz="1600" dirty="0"/>
              <a:t>Павлодарский;</a:t>
            </a:r>
          </a:p>
          <a:p>
            <a:r>
              <a:rPr lang="ru-RU" sz="1600" dirty="0"/>
              <a:t>Северо-Казахстанский;</a:t>
            </a:r>
          </a:p>
          <a:p>
            <a:r>
              <a:rPr lang="ru-RU" sz="1600" dirty="0"/>
              <a:t>Южно-Казахстанский.</a:t>
            </a:r>
          </a:p>
          <a:p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1543494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188640"/>
            <a:ext cx="5436096" cy="6557589"/>
          </a:xfrm>
        </p:spPr>
        <p:txBody>
          <a:bodyPr>
            <a:normAutofit fontScale="25000" lnSpcReduction="20000"/>
          </a:bodyPr>
          <a:lstStyle/>
          <a:p>
            <a:pPr lvl="1" algn="r"/>
            <a:r>
              <a:rPr lang="ru-RU" sz="7200" dirty="0"/>
              <a:t>За 26 лет новейшей истории в ФСО «Динамо» действовало более 400 коллективов  физической культуры (КФК)</a:t>
            </a:r>
          </a:p>
          <a:p>
            <a:pPr lvl="1" algn="r"/>
            <a:r>
              <a:rPr lang="ru-RU" sz="7200" dirty="0"/>
              <a:t>в которых насчитывалось около </a:t>
            </a:r>
          </a:p>
          <a:p>
            <a:pPr lvl="1" algn="r"/>
            <a:r>
              <a:rPr lang="ru-RU" sz="7200" dirty="0"/>
              <a:t>100000 (ста тысяч) сотрудников различных правоохранительных и других специальных органов и силовых структур РК. Это подразделения МВД РК, КНБ и Погранслужбы КНБ РК, Генеральной Прокуратуры РК, Службы Государственной охраны РК, Комитета Государственных Доходов РК, Агентства по делам государственной службы и противодействию коррупции, а также все ведомства, входящие </a:t>
            </a:r>
          </a:p>
          <a:p>
            <a:pPr lvl="1" algn="r"/>
            <a:r>
              <a:rPr lang="ru-RU" sz="7200" dirty="0"/>
              <a:t>в систему МВД РК – КЧС, КУИС, ГУ УССО, </a:t>
            </a:r>
          </a:p>
          <a:p>
            <a:pPr lvl="1" algn="r"/>
            <a:r>
              <a:rPr lang="ru-RU" sz="7200" dirty="0"/>
              <a:t>Национальная гвардия. </a:t>
            </a:r>
          </a:p>
          <a:p>
            <a:pPr lvl="1" algn="r"/>
            <a:r>
              <a:rPr lang="ru-RU" sz="7200" dirty="0"/>
              <a:t>Все это время получали развитие служебно-прикладные виды спорта. </a:t>
            </a:r>
          </a:p>
          <a:p>
            <a:pPr lvl="1" algn="r"/>
            <a:r>
              <a:rPr lang="ru-RU" sz="7200" dirty="0"/>
              <a:t>Осуществлялась физическая и специальная подготовка личного состава. </a:t>
            </a:r>
          </a:p>
          <a:p>
            <a:pPr lvl="1" algn="r"/>
            <a:r>
              <a:rPr lang="ru-RU" sz="7200" dirty="0"/>
              <a:t>В филиалах определялся лучший КФК,</a:t>
            </a:r>
          </a:p>
          <a:p>
            <a:pPr lvl="1" algn="r"/>
            <a:r>
              <a:rPr lang="ru-RU" sz="7200" dirty="0"/>
              <a:t> а в масштабах страны- лучший филиал. </a:t>
            </a:r>
          </a:p>
          <a:p>
            <a:pPr lvl="1" algn="r"/>
            <a:r>
              <a:rPr lang="ru-RU" sz="7200" dirty="0"/>
              <a:t>За эти годы проведены десятки тысяч спортивно-массовых мероприятий.  Подготовлено  170 ЗМС, более 300 МСМК,  несколько тысяч мастеров и кандидатов в мастера спорта.</a:t>
            </a:r>
            <a:endParaRPr lang="ru-RU" sz="7200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 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2294" name="Picture 6" descr="C:\Users\Аргимбаев\Desktop\20160928_09_28_43_565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4" y="264121"/>
            <a:ext cx="390900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58" name="Picture 2" descr="C:\Users\Аргимбаев\Desktop\9875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4" y="3717031"/>
            <a:ext cx="3909007" cy="2798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096002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188640"/>
            <a:ext cx="4680521" cy="6481489"/>
          </a:xfrm>
        </p:spPr>
        <p:txBody>
          <a:bodyPr>
            <a:noAutofit/>
          </a:bodyPr>
          <a:lstStyle/>
          <a:p>
            <a:pPr lvl="1"/>
            <a:r>
              <a:rPr lang="ru-RU" sz="2000" dirty="0"/>
              <a:t>На международной арене достигнуты хорошие показатели:</a:t>
            </a:r>
          </a:p>
          <a:p>
            <a:pPr algn="ctr"/>
            <a:r>
              <a:rPr lang="ru-RU" sz="2000" dirty="0"/>
              <a:t>54 спортсмена –динамовца   </a:t>
            </a:r>
          </a:p>
          <a:p>
            <a:pPr algn="ctr"/>
            <a:r>
              <a:rPr lang="ru-RU" sz="2000" dirty="0"/>
              <a:t>стали чемпионами и призерами Олимпийских игр.</a:t>
            </a:r>
          </a:p>
          <a:p>
            <a:pPr algn="ctr"/>
            <a:r>
              <a:rPr lang="ru-RU" sz="2000" dirty="0"/>
              <a:t>Общество «Динамо» подготовило сотни Чемпионов и призеров</a:t>
            </a:r>
          </a:p>
          <a:p>
            <a:pPr algn="ctr"/>
            <a:r>
              <a:rPr lang="ru-RU" sz="2000" dirty="0"/>
              <a:t>чемпионатов мира,</a:t>
            </a:r>
            <a:br>
              <a:rPr lang="ru-RU" sz="2000" dirty="0"/>
            </a:br>
            <a:r>
              <a:rPr lang="ru-RU" sz="2000" dirty="0"/>
              <a:t> Европы, Азии  и Азиатских игр.</a:t>
            </a:r>
          </a:p>
          <a:p>
            <a:pPr algn="ctr"/>
            <a:r>
              <a:rPr lang="ru-RU" sz="2000" dirty="0"/>
              <a:t>МВД РК совместно с ФСО «Динамо» на базе Национальной гвардии создана штатная спортивная команда по олимпийским видам спорта в количестве 52 человек, в которой проходят службу чемпионы и призеры олимпийских игр, чемпионатов  мира, Азиатских игр и Азии. </a:t>
            </a:r>
          </a:p>
          <a:p>
            <a:pPr algn="ctr"/>
            <a:r>
              <a:rPr lang="ru-RU" sz="2000" dirty="0"/>
              <a:t>Решается вопрос об открытии  штатной спортивной команды на базе Погранслужбы КНБ РК . </a:t>
            </a:r>
          </a:p>
          <a:p>
            <a:pPr lvl="1"/>
            <a:endParaRPr lang="ru-RU" sz="2000" dirty="0"/>
          </a:p>
        </p:txBody>
      </p:sp>
      <p:pic>
        <p:nvPicPr>
          <p:cNvPr id="13314" name="Picture 2" descr="C:\Users\Аргимбаев\Desktop\ри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2" y="3873590"/>
            <a:ext cx="3947563" cy="2629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6" name="Picture 2" descr="C:\Users\Аргимбаев\Desktop\99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9" y="476672"/>
            <a:ext cx="3913067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17876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2280</TotalTime>
  <Words>924</Words>
  <Application>Microsoft Office PowerPoint</Application>
  <PresentationFormat>Экран (4:3)</PresentationFormat>
  <Paragraphs>90</Paragraphs>
  <Slides>17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Поток</vt:lpstr>
      <vt:lpstr>CorelDRAW</vt:lpstr>
      <vt:lpstr>Физкультурно-спортивное общество «Динамо» – общественное объединение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Аргимбаев</dc:creator>
  <cp:lastModifiedBy>Аргимбаев</cp:lastModifiedBy>
  <cp:revision>222</cp:revision>
  <dcterms:created xsi:type="dcterms:W3CDTF">2017-05-29T10:01:23Z</dcterms:created>
  <dcterms:modified xsi:type="dcterms:W3CDTF">2017-11-02T06:01:19Z</dcterms:modified>
</cp:coreProperties>
</file>